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58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4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98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52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44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62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73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67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553A-E867-4008-96F5-4DE36EB62FAF}" type="datetimeFigureOut">
              <a:rPr lang="cs-CZ" smtClean="0"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1BB3-4D32-4677-B419-42342C8A0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17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92" y="1793705"/>
            <a:ext cx="3336445" cy="30836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7" y="-3151274"/>
            <a:ext cx="5324338" cy="49449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71147" y="0"/>
            <a:ext cx="47885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JAR = Jihoafrická republika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38862" y="482564"/>
            <a:ext cx="8053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b="1" dirty="0" smtClean="0"/>
              <a:t>jediná africká země mezi hospodářsky vyspělými zeměmi</a:t>
            </a:r>
          </a:p>
          <a:p>
            <a:pPr marL="342900" indent="-342900">
              <a:buFontTx/>
              <a:buChar char="-"/>
            </a:pPr>
            <a:r>
              <a:rPr lang="cs-CZ" b="1" dirty="0" smtClean="0"/>
              <a:t>světové prvenství v zásobách zlata, platiny, rud </a:t>
            </a:r>
            <a:r>
              <a:rPr lang="cs-CZ" b="1" dirty="0" smtClean="0"/>
              <a:t>chromu, mědi …</a:t>
            </a:r>
            <a:endParaRPr lang="cs-CZ" b="1" dirty="0" smtClean="0"/>
          </a:p>
          <a:p>
            <a:pPr marL="342900" indent="-342900">
              <a:buFontTx/>
              <a:buChar char="-"/>
            </a:pPr>
            <a:r>
              <a:rPr lang="cs-CZ" b="1" dirty="0" smtClean="0"/>
              <a:t>významná je těžba diamantů, černého uhlí </a:t>
            </a:r>
            <a:r>
              <a:rPr lang="cs-CZ" b="1" dirty="0" smtClean="0"/>
              <a:t>..</a:t>
            </a:r>
            <a:r>
              <a:rPr lang="cs-CZ" b="1" dirty="0" smtClean="0"/>
              <a:t>.</a:t>
            </a:r>
            <a:endParaRPr lang="cs-CZ" b="1" dirty="0" smtClean="0"/>
          </a:p>
          <a:p>
            <a:pPr marL="342900" indent="-342900">
              <a:buFontTx/>
              <a:buChar char="-"/>
            </a:pPr>
            <a:r>
              <a:rPr lang="cs-CZ" b="1" dirty="0" smtClean="0"/>
              <a:t>největší tepelné elektrárny na světě (zajišťují téměř 2/3 produkce elektřiny pro celou Afriku)</a:t>
            </a:r>
          </a:p>
          <a:p>
            <a:pPr marL="342900" indent="-342900">
              <a:buFontTx/>
              <a:buChar char="-"/>
            </a:pPr>
            <a:r>
              <a:rPr lang="cs-CZ" b="1" dirty="0" smtClean="0"/>
              <a:t>hl. m. Pretoria, </a:t>
            </a:r>
            <a:endParaRPr lang="cs-CZ" b="1" dirty="0" smtClean="0"/>
          </a:p>
          <a:p>
            <a:pPr marL="342900" indent="-342900">
              <a:buFontTx/>
              <a:buChar char="-"/>
            </a:pPr>
            <a:r>
              <a:rPr lang="cs-CZ" b="1" dirty="0" smtClean="0"/>
              <a:t>Kapské </a:t>
            </a:r>
            <a:r>
              <a:rPr lang="cs-CZ" b="1" dirty="0" smtClean="0"/>
              <a:t>město – přístav, Stolová hora</a:t>
            </a:r>
          </a:p>
          <a:p>
            <a:pPr marL="342900" indent="-342900">
              <a:buFontTx/>
              <a:buChar char="-"/>
            </a:pPr>
            <a:r>
              <a:rPr lang="cs-CZ" b="1" dirty="0" err="1" smtClean="0"/>
              <a:t>Johanesburg</a:t>
            </a:r>
            <a:r>
              <a:rPr lang="cs-CZ" b="1" dirty="0" smtClean="0"/>
              <a:t> – zlato, </a:t>
            </a:r>
            <a:endParaRPr lang="cs-CZ" b="1" dirty="0" smtClean="0"/>
          </a:p>
          <a:p>
            <a:pPr marL="342900" indent="-342900">
              <a:buFontTx/>
              <a:buChar char="-"/>
            </a:pPr>
            <a:r>
              <a:rPr lang="cs-CZ" b="1" dirty="0" smtClean="0"/>
              <a:t>Kimberley </a:t>
            </a:r>
            <a:r>
              <a:rPr lang="cs-CZ" b="1" dirty="0" smtClean="0"/>
              <a:t>- diamanty</a:t>
            </a:r>
          </a:p>
          <a:p>
            <a:pPr marL="342900" indent="-342900">
              <a:buFontTx/>
              <a:buChar char="-"/>
            </a:pPr>
            <a:r>
              <a:rPr lang="cs-CZ" b="1" dirty="0" err="1" smtClean="0"/>
              <a:t>Krugerův</a:t>
            </a:r>
            <a:r>
              <a:rPr lang="cs-CZ" b="1" dirty="0" smtClean="0"/>
              <a:t> národní park</a:t>
            </a:r>
          </a:p>
          <a:p>
            <a:pPr marL="342900" indent="-342900">
              <a:buFontTx/>
              <a:buChar char="-"/>
            </a:pPr>
            <a:r>
              <a:rPr lang="cs-CZ" b="1" dirty="0" smtClean="0"/>
              <a:t>černoši (80%), míšenci, běloši, Asiati</a:t>
            </a:r>
          </a:p>
          <a:p>
            <a:pPr marL="342900" indent="-342900">
              <a:buFontTx/>
              <a:buChar char="-"/>
            </a:pPr>
            <a:r>
              <a:rPr lang="cs-CZ" b="1" dirty="0" smtClean="0"/>
              <a:t>Historie:  </a:t>
            </a:r>
            <a:r>
              <a:rPr lang="cs-CZ" b="1" dirty="0" err="1" smtClean="0"/>
              <a:t>Sánové</a:t>
            </a:r>
            <a:r>
              <a:rPr lang="cs-CZ" b="1" dirty="0" smtClean="0"/>
              <a:t>, Hotentoti</a:t>
            </a:r>
            <a:r>
              <a:rPr lang="cs-CZ" b="1" dirty="0"/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b="1" dirty="0" smtClean="0"/>
              <a:t> </a:t>
            </a:r>
            <a:r>
              <a:rPr lang="cs-CZ" b="1" dirty="0" smtClean="0"/>
              <a:t>Zulové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b="1" dirty="0" smtClean="0"/>
              <a:t> </a:t>
            </a:r>
            <a:r>
              <a:rPr lang="cs-CZ" b="1" dirty="0" smtClean="0"/>
              <a:t>Evropané, britská kolonie, Búrové – potomci  </a:t>
            </a:r>
            <a:r>
              <a:rPr lang="cs-CZ" b="1" dirty="0" err="1" smtClean="0"/>
              <a:t>holand</a:t>
            </a:r>
            <a:r>
              <a:rPr lang="cs-CZ" b="1" dirty="0" smtClean="0"/>
              <a:t>. </a:t>
            </a:r>
            <a:r>
              <a:rPr lang="cs-CZ" b="1" dirty="0" smtClean="0"/>
              <a:t>přistěhovalců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cs-CZ" b="1" dirty="0" smtClean="0"/>
              <a:t>  </a:t>
            </a:r>
            <a:r>
              <a:rPr lang="cs-CZ" b="1" dirty="0" smtClean="0"/>
              <a:t>apartheid – rozdělení </a:t>
            </a:r>
            <a:r>
              <a:rPr lang="cs-CZ" b="1" dirty="0" smtClean="0"/>
              <a:t>ras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b="1" dirty="0" smtClean="0"/>
              <a:t>1</a:t>
            </a:r>
            <a:r>
              <a:rPr lang="cs-CZ" b="1" dirty="0" smtClean="0"/>
              <a:t>. černošský prezident - Nelson </a:t>
            </a:r>
            <a:r>
              <a:rPr lang="cs-CZ" b="1" dirty="0" smtClean="0"/>
              <a:t>Mandela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877" y="4709588"/>
            <a:ext cx="2962275" cy="386715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8830"/>
            <a:ext cx="8081102" cy="215917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366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Širokoúhlá obrazovka</PresentationFormat>
  <Paragraphs>12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martin.majer</dc:creator>
  <cp:lastModifiedBy>martin.majer</cp:lastModifiedBy>
  <cp:revision>1</cp:revision>
  <dcterms:created xsi:type="dcterms:W3CDTF">2019-12-10T10:15:33Z</dcterms:created>
  <dcterms:modified xsi:type="dcterms:W3CDTF">2019-12-10T10:16:07Z</dcterms:modified>
</cp:coreProperties>
</file>